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9" r:id="rId3"/>
    <p:sldId id="279" r:id="rId4"/>
    <p:sldId id="280" r:id="rId5"/>
    <p:sldId id="268" r:id="rId6"/>
    <p:sldId id="281" r:id="rId7"/>
    <p:sldId id="269" r:id="rId8"/>
    <p:sldId id="306" r:id="rId9"/>
    <p:sldId id="266" r:id="rId10"/>
    <p:sldId id="283" r:id="rId11"/>
    <p:sldId id="284" r:id="rId12"/>
    <p:sldId id="285" r:id="rId13"/>
    <p:sldId id="286" r:id="rId14"/>
    <p:sldId id="287" r:id="rId15"/>
    <p:sldId id="264" r:id="rId16"/>
    <p:sldId id="291" r:id="rId17"/>
    <p:sldId id="288" r:id="rId18"/>
    <p:sldId id="290" r:id="rId19"/>
    <p:sldId id="289" r:id="rId20"/>
    <p:sldId id="271" r:id="rId21"/>
    <p:sldId id="272" r:id="rId22"/>
    <p:sldId id="294" r:id="rId23"/>
    <p:sldId id="295" r:id="rId24"/>
    <p:sldId id="292" r:id="rId25"/>
    <p:sldId id="293" r:id="rId26"/>
    <p:sldId id="296" r:id="rId27"/>
    <p:sldId id="262" r:id="rId28"/>
    <p:sldId id="299" r:id="rId29"/>
    <p:sldId id="297" r:id="rId30"/>
    <p:sldId id="300" r:id="rId31"/>
    <p:sldId id="298" r:id="rId32"/>
    <p:sldId id="273" r:id="rId33"/>
    <p:sldId id="301" r:id="rId34"/>
    <p:sldId id="302" r:id="rId35"/>
    <p:sldId id="303" r:id="rId36"/>
    <p:sldId id="304" r:id="rId37"/>
    <p:sldId id="305" r:id="rId38"/>
    <p:sldId id="263" r:id="rId39"/>
    <p:sldId id="307" r:id="rId40"/>
    <p:sldId id="274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108A24"/>
    <a:srgbClr val="6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8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DD391-DCBD-4156-845F-0AC46AD848EA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09349-FF2A-4135-8A31-BBC5C62FBBB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B80B6-203B-446E-AE68-EB2B5F50EE8E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27BB8-6DDC-42F6-8167-E3F353CDA3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0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27BB8-6DDC-42F6-8167-E3F353CDA3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2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5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0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9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E15C-2FEC-4BF4-8192-48190A46E807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CE16-27EF-420C-9BDB-7BCAF2172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7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lvinvangeene.nl/Resources/Blog/CodeSamples/MediaPlayerApp.ra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elvinvangeene.nl/" TargetMode="External"/><Relationship Id="rId5" Type="http://schemas.openxmlformats.org/officeDocument/2006/relationships/hyperlink" Target="http://www.kelvinvangeene.nl/Resources/Blog/Slides/CustomControls.pptx" TargetMode="External"/><Relationship Id="rId4" Type="http://schemas.openxmlformats.org/officeDocument/2006/relationships/hyperlink" Target="http://www.kelvinvangeene.nl/blo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90" y="-138065"/>
            <a:ext cx="13148135" cy="739582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592875" y="5277816"/>
            <a:ext cx="266878" cy="264705"/>
            <a:chOff x="971600" y="4287934"/>
            <a:chExt cx="403337" cy="300040"/>
          </a:xfrm>
          <a:solidFill>
            <a:schemeClr val="bg1">
              <a:lumMod val="95000"/>
            </a:schemeClr>
          </a:solidFill>
        </p:grpSpPr>
        <p:sp>
          <p:nvSpPr>
            <p:cNvPr id="7" name="矩形 6"/>
            <p:cNvSpPr/>
            <p:nvPr/>
          </p:nvSpPr>
          <p:spPr>
            <a:xfrm>
              <a:off x="971600" y="4409379"/>
              <a:ext cx="72008" cy="1785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78521" y="4373660"/>
              <a:ext cx="72008" cy="214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302929" y="4287934"/>
              <a:ext cx="72008" cy="3000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94917" y="4337941"/>
              <a:ext cx="72008" cy="25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圆角矩形 27"/>
          <p:cNvSpPr/>
          <p:nvPr/>
        </p:nvSpPr>
        <p:spPr>
          <a:xfrm>
            <a:off x="501817" y="5110238"/>
            <a:ext cx="432048" cy="576064"/>
          </a:xfrm>
          <a:prstGeom prst="roundRect">
            <a:avLst/>
          </a:prstGeom>
          <a:gradFill>
            <a:gsLst>
              <a:gs pos="0">
                <a:schemeClr val="bg1">
                  <a:alpha val="44000"/>
                </a:schemeClr>
              </a:gs>
              <a:gs pos="51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778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933865" y="5112654"/>
            <a:ext cx="432048" cy="576064"/>
          </a:xfrm>
          <a:prstGeom prst="roundRect">
            <a:avLst/>
          </a:prstGeom>
          <a:gradFill>
            <a:gsLst>
              <a:gs pos="0">
                <a:schemeClr val="bg1">
                  <a:alpha val="44000"/>
                </a:schemeClr>
              </a:gs>
              <a:gs pos="51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778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69769" y="5113726"/>
            <a:ext cx="432048" cy="576064"/>
          </a:xfrm>
          <a:prstGeom prst="roundRect">
            <a:avLst/>
          </a:prstGeom>
          <a:gradFill>
            <a:gsLst>
              <a:gs pos="0">
                <a:schemeClr val="bg1">
                  <a:alpha val="44000"/>
                </a:schemeClr>
              </a:gs>
              <a:gs pos="51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1778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>
            <a:hlinkHover r:id="" action="ppaction://macro?name=loading4"/>
          </p:cNvPr>
          <p:cNvSpPr/>
          <p:nvPr/>
        </p:nvSpPr>
        <p:spPr>
          <a:xfrm>
            <a:off x="231300" y="5230548"/>
            <a:ext cx="120686" cy="315125"/>
          </a:xfrm>
          <a:custGeom>
            <a:avLst/>
            <a:gdLst/>
            <a:ahLst/>
            <a:cxnLst/>
            <a:rect l="l" t="t" r="r" b="b"/>
            <a:pathLst>
              <a:path w="182394" h="357190">
                <a:moveTo>
                  <a:pt x="43192" y="32160"/>
                </a:moveTo>
                <a:cubicBezTo>
                  <a:pt x="29936" y="32160"/>
                  <a:pt x="19189" y="42907"/>
                  <a:pt x="19189" y="56163"/>
                </a:cubicBezTo>
                <a:lnTo>
                  <a:pt x="19189" y="152173"/>
                </a:lnTo>
                <a:cubicBezTo>
                  <a:pt x="19189" y="165429"/>
                  <a:pt x="29936" y="176176"/>
                  <a:pt x="43192" y="176176"/>
                </a:cubicBezTo>
                <a:lnTo>
                  <a:pt x="139202" y="176176"/>
                </a:lnTo>
                <a:cubicBezTo>
                  <a:pt x="152458" y="176176"/>
                  <a:pt x="163205" y="165429"/>
                  <a:pt x="163205" y="152173"/>
                </a:cubicBezTo>
                <a:lnTo>
                  <a:pt x="163205" y="56163"/>
                </a:lnTo>
                <a:cubicBezTo>
                  <a:pt x="163205" y="42907"/>
                  <a:pt x="152458" y="32160"/>
                  <a:pt x="139202" y="32160"/>
                </a:cubicBezTo>
                <a:close/>
                <a:moveTo>
                  <a:pt x="36479" y="0"/>
                </a:moveTo>
                <a:lnTo>
                  <a:pt x="145915" y="0"/>
                </a:lnTo>
                <a:cubicBezTo>
                  <a:pt x="166062" y="0"/>
                  <a:pt x="182394" y="16332"/>
                  <a:pt x="182394" y="36479"/>
                </a:cubicBezTo>
                <a:lnTo>
                  <a:pt x="182394" y="320711"/>
                </a:lnTo>
                <a:cubicBezTo>
                  <a:pt x="182394" y="340858"/>
                  <a:pt x="166062" y="357190"/>
                  <a:pt x="145915" y="357190"/>
                </a:cubicBezTo>
                <a:lnTo>
                  <a:pt x="36479" y="357190"/>
                </a:lnTo>
                <a:cubicBezTo>
                  <a:pt x="16332" y="357190"/>
                  <a:pt x="0" y="340858"/>
                  <a:pt x="0" y="320711"/>
                </a:cubicBezTo>
                <a:lnTo>
                  <a:pt x="0" y="36479"/>
                </a:lnTo>
                <a:cubicBezTo>
                  <a:pt x="0" y="16332"/>
                  <a:pt x="16332" y="0"/>
                  <a:pt x="364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hlinkHover r:id="" action="ppaction://macro?name=loading3"/>
          </p:cNvPr>
          <p:cNvSpPr/>
          <p:nvPr/>
        </p:nvSpPr>
        <p:spPr>
          <a:xfrm>
            <a:off x="460589" y="5134346"/>
            <a:ext cx="500066" cy="5715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组合 38"/>
          <p:cNvGrpSpPr/>
          <p:nvPr/>
        </p:nvGrpSpPr>
        <p:grpSpPr>
          <a:xfrm>
            <a:off x="1036210" y="5372473"/>
            <a:ext cx="230261" cy="166436"/>
            <a:chOff x="2502572" y="1709559"/>
            <a:chExt cx="2728964" cy="1479396"/>
          </a:xfrm>
        </p:grpSpPr>
        <p:sp>
          <p:nvSpPr>
            <p:cNvPr id="40" name="矩形 39"/>
            <p:cNvSpPr/>
            <p:nvPr/>
          </p:nvSpPr>
          <p:spPr>
            <a:xfrm>
              <a:off x="2502572" y="1709559"/>
              <a:ext cx="2728964" cy="1479396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10800000">
              <a:off x="2502572" y="1726629"/>
              <a:ext cx="2717900" cy="990254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>
            <a:hlinkHover r:id="" action="ppaction://macro?name=loading2"/>
          </p:cNvPr>
          <p:cNvSpPr/>
          <p:nvPr/>
        </p:nvSpPr>
        <p:spPr>
          <a:xfrm>
            <a:off x="960655" y="5134346"/>
            <a:ext cx="357190" cy="4762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vak 7"/>
          <p:cNvSpPr txBox="1"/>
          <p:nvPr/>
        </p:nvSpPr>
        <p:spPr>
          <a:xfrm>
            <a:off x="0" y="4456211"/>
            <a:ext cx="378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Friday, March 8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352745" y="3545471"/>
            <a:ext cx="4777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Creating real Custom Controls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402320" y="4000841"/>
            <a:ext cx="336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Kelvin van Geene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3364653"/>
            <a:ext cx="2299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solidFill>
                  <a:schemeClr val="bg1"/>
                </a:solidFill>
              </a:rPr>
              <a:t>12:15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what is a Custom Control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6" name="Rectangle 14"/>
          <p:cNvSpPr/>
          <p:nvPr/>
        </p:nvSpPr>
        <p:spPr>
          <a:xfrm>
            <a:off x="1991570" y="2119588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Existing control</a:t>
            </a:r>
            <a:endParaRPr lang="en-GB" dirty="0"/>
          </a:p>
        </p:txBody>
      </p:sp>
      <p:sp>
        <p:nvSpPr>
          <p:cNvPr id="18" name="Tekstvak 17"/>
          <p:cNvSpPr txBox="1"/>
          <p:nvPr/>
        </p:nvSpPr>
        <p:spPr>
          <a:xfrm>
            <a:off x="1004935" y="1000360"/>
            <a:ext cx="751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extension to an existing control created in a standalone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what is a Custom Control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6" name="Rectangle 14"/>
          <p:cNvSpPr/>
          <p:nvPr/>
        </p:nvSpPr>
        <p:spPr>
          <a:xfrm>
            <a:off x="1991570" y="2119588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Existing control</a:t>
            </a:r>
            <a:endParaRPr lang="en-GB" dirty="0"/>
          </a:p>
        </p:txBody>
      </p:sp>
      <p:sp>
        <p:nvSpPr>
          <p:cNvPr id="7" name="Rectangle 18"/>
          <p:cNvSpPr/>
          <p:nvPr/>
        </p:nvSpPr>
        <p:spPr>
          <a:xfrm>
            <a:off x="3661260" y="2119588"/>
            <a:ext cx="1440160" cy="1486529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Added Extending</a:t>
            </a:r>
            <a:br>
              <a:rPr lang="en-GB" dirty="0" smtClean="0"/>
            </a:br>
            <a:r>
              <a:rPr lang="en-GB" dirty="0" smtClean="0"/>
              <a:t>Functionality</a:t>
            </a:r>
            <a:endParaRPr lang="en-GB" dirty="0"/>
          </a:p>
        </p:txBody>
      </p:sp>
      <p:sp>
        <p:nvSpPr>
          <p:cNvPr id="18" name="Tekstvak 17"/>
          <p:cNvSpPr txBox="1"/>
          <p:nvPr/>
        </p:nvSpPr>
        <p:spPr>
          <a:xfrm>
            <a:off x="1004935" y="1000360"/>
            <a:ext cx="751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extension to an existing control created in a standalone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what is a Custom Control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6" name="Rectangle 14"/>
          <p:cNvSpPr/>
          <p:nvPr/>
        </p:nvSpPr>
        <p:spPr>
          <a:xfrm>
            <a:off x="1991570" y="2119588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Existing control</a:t>
            </a:r>
            <a:endParaRPr lang="en-GB" dirty="0"/>
          </a:p>
        </p:txBody>
      </p:sp>
      <p:sp>
        <p:nvSpPr>
          <p:cNvPr id="7" name="Rectangle 18"/>
          <p:cNvSpPr/>
          <p:nvPr/>
        </p:nvSpPr>
        <p:spPr>
          <a:xfrm>
            <a:off x="3661260" y="2119588"/>
            <a:ext cx="1440160" cy="1486529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Added</a:t>
            </a:r>
            <a:br>
              <a:rPr lang="en-GB" dirty="0" smtClean="0"/>
            </a:br>
            <a:r>
              <a:rPr lang="en-GB" dirty="0" smtClean="0"/>
              <a:t>Extending</a:t>
            </a:r>
            <a:br>
              <a:rPr lang="en-GB" dirty="0" smtClean="0"/>
            </a:br>
            <a:r>
              <a:rPr lang="en-GB" dirty="0" smtClean="0"/>
              <a:t>Functionality</a:t>
            </a:r>
            <a:endParaRPr lang="en-GB" dirty="0"/>
          </a:p>
        </p:txBody>
      </p:sp>
      <p:sp>
        <p:nvSpPr>
          <p:cNvPr id="13" name="Rectangle 18"/>
          <p:cNvSpPr/>
          <p:nvPr/>
        </p:nvSpPr>
        <p:spPr>
          <a:xfrm>
            <a:off x="5255055" y="2119589"/>
            <a:ext cx="1440160" cy="14865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18" name="Tekstvak 17"/>
          <p:cNvSpPr txBox="1"/>
          <p:nvPr/>
        </p:nvSpPr>
        <p:spPr>
          <a:xfrm>
            <a:off x="1004935" y="1000360"/>
            <a:ext cx="751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extension to an existing control created in a standalone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what is a Custom Control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6" name="Rectangle 14"/>
          <p:cNvSpPr/>
          <p:nvPr/>
        </p:nvSpPr>
        <p:spPr>
          <a:xfrm>
            <a:off x="1991570" y="2119588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Existing control</a:t>
            </a:r>
            <a:endParaRPr lang="en-GB" dirty="0"/>
          </a:p>
        </p:txBody>
      </p:sp>
      <p:sp>
        <p:nvSpPr>
          <p:cNvPr id="7" name="Rectangle 18"/>
          <p:cNvSpPr/>
          <p:nvPr/>
        </p:nvSpPr>
        <p:spPr>
          <a:xfrm>
            <a:off x="3661260" y="2119588"/>
            <a:ext cx="1440160" cy="1486529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Added</a:t>
            </a:r>
            <a:br>
              <a:rPr lang="en-GB" dirty="0" smtClean="0"/>
            </a:br>
            <a:r>
              <a:rPr lang="en-GB" dirty="0" smtClean="0"/>
              <a:t>Extending</a:t>
            </a:r>
            <a:br>
              <a:rPr lang="en-GB" dirty="0" smtClean="0"/>
            </a:br>
            <a:r>
              <a:rPr lang="en-GB" dirty="0" smtClean="0"/>
              <a:t>Functionality</a:t>
            </a:r>
            <a:endParaRPr lang="en-GB" dirty="0"/>
          </a:p>
        </p:txBody>
      </p:sp>
      <p:sp>
        <p:nvSpPr>
          <p:cNvPr id="13" name="Rectangle 18"/>
          <p:cNvSpPr/>
          <p:nvPr/>
        </p:nvSpPr>
        <p:spPr>
          <a:xfrm>
            <a:off x="5255055" y="2119589"/>
            <a:ext cx="1440160" cy="14865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978205" y="4229906"/>
            <a:ext cx="1517900" cy="1517900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Resource Dictionary</a:t>
            </a:r>
            <a:endParaRPr lang="en-GB" dirty="0"/>
          </a:p>
        </p:txBody>
      </p:sp>
      <p:sp>
        <p:nvSpPr>
          <p:cNvPr id="16" name="Tekstvak 15"/>
          <p:cNvSpPr txBox="1"/>
          <p:nvPr/>
        </p:nvSpPr>
        <p:spPr>
          <a:xfrm>
            <a:off x="1991570" y="4481028"/>
            <a:ext cx="7589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8" name="Tekstvak 17"/>
          <p:cNvSpPr txBox="1"/>
          <p:nvPr/>
        </p:nvSpPr>
        <p:spPr>
          <a:xfrm>
            <a:off x="1004935" y="1000360"/>
            <a:ext cx="751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extension to an existing control created in a standalone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what is a Custom Control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6" name="Rectangle 14"/>
          <p:cNvSpPr/>
          <p:nvPr/>
        </p:nvSpPr>
        <p:spPr>
          <a:xfrm>
            <a:off x="1991570" y="2119588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Existing control</a:t>
            </a:r>
            <a:endParaRPr lang="en-GB" dirty="0"/>
          </a:p>
        </p:txBody>
      </p:sp>
      <p:sp>
        <p:nvSpPr>
          <p:cNvPr id="7" name="Rectangle 18"/>
          <p:cNvSpPr/>
          <p:nvPr/>
        </p:nvSpPr>
        <p:spPr>
          <a:xfrm>
            <a:off x="3661260" y="2119588"/>
            <a:ext cx="1440160" cy="1486529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Added</a:t>
            </a:r>
            <a:br>
              <a:rPr lang="en-GB" dirty="0" smtClean="0"/>
            </a:br>
            <a:r>
              <a:rPr lang="en-GB" dirty="0" smtClean="0"/>
              <a:t>Extending</a:t>
            </a:r>
            <a:br>
              <a:rPr lang="en-GB" dirty="0" smtClean="0"/>
            </a:br>
            <a:r>
              <a:rPr lang="en-GB" dirty="0" smtClean="0"/>
              <a:t>Functionality</a:t>
            </a:r>
            <a:endParaRPr lang="en-GB" dirty="0"/>
          </a:p>
        </p:txBody>
      </p:sp>
      <p:sp>
        <p:nvSpPr>
          <p:cNvPr id="13" name="Rectangle 18"/>
          <p:cNvSpPr/>
          <p:nvPr/>
        </p:nvSpPr>
        <p:spPr>
          <a:xfrm>
            <a:off x="5255055" y="2119589"/>
            <a:ext cx="1440160" cy="14865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978205" y="4229906"/>
            <a:ext cx="1517900" cy="1517900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Resource Dictionary</a:t>
            </a:r>
            <a:endParaRPr lang="en-GB" dirty="0"/>
          </a:p>
        </p:txBody>
      </p:sp>
      <p:sp>
        <p:nvSpPr>
          <p:cNvPr id="15" name="Rectangle 18"/>
          <p:cNvSpPr/>
          <p:nvPr/>
        </p:nvSpPr>
        <p:spPr>
          <a:xfrm>
            <a:off x="5938109" y="4229906"/>
            <a:ext cx="1442006" cy="1517900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US" dirty="0" smtClean="0"/>
              <a:t>C#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ode Class</a:t>
            </a:r>
            <a:endParaRPr lang="en-GB" dirty="0"/>
          </a:p>
        </p:txBody>
      </p:sp>
      <p:sp>
        <p:nvSpPr>
          <p:cNvPr id="16" name="Tekstvak 15"/>
          <p:cNvSpPr txBox="1"/>
          <p:nvPr/>
        </p:nvSpPr>
        <p:spPr>
          <a:xfrm>
            <a:off x="1991570" y="4481028"/>
            <a:ext cx="7589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7" name="Tekstvak 16"/>
          <p:cNvSpPr txBox="1"/>
          <p:nvPr/>
        </p:nvSpPr>
        <p:spPr>
          <a:xfrm>
            <a:off x="4984810" y="4481028"/>
            <a:ext cx="7589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8" name="Tekstvak 17"/>
          <p:cNvSpPr txBox="1"/>
          <p:nvPr/>
        </p:nvSpPr>
        <p:spPr>
          <a:xfrm>
            <a:off x="1004935" y="1000360"/>
            <a:ext cx="751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extension to an existing control created in a standalone library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9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supported in technologies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2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271461" y="1152150"/>
            <a:ext cx="2160240" cy="2160240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Windows Phone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supported in technologies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1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271461" y="1152150"/>
            <a:ext cx="2160240" cy="2160240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Windows Phone</a:t>
            </a:r>
            <a:endParaRPr lang="en-GB" dirty="0"/>
          </a:p>
        </p:txBody>
      </p:sp>
      <p:sp>
        <p:nvSpPr>
          <p:cNvPr id="5" name="Rectangle 8"/>
          <p:cNvSpPr/>
          <p:nvPr/>
        </p:nvSpPr>
        <p:spPr>
          <a:xfrm>
            <a:off x="4764505" y="1152150"/>
            <a:ext cx="2160240" cy="2160240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Silverlight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s</a:t>
            </a:r>
            <a:r>
              <a:rPr lang="en-US" dirty="0" smtClean="0"/>
              <a:t>upported in technologies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/>
        </p:nvSpPr>
        <p:spPr>
          <a:xfrm>
            <a:off x="2271461" y="3599897"/>
            <a:ext cx="2160240" cy="2160240"/>
          </a:xfrm>
          <a:prstGeom prst="rect">
            <a:avLst/>
          </a:prstGeom>
          <a:solidFill>
            <a:srgbClr val="319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Windows 8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2271461" y="1152150"/>
            <a:ext cx="2160240" cy="2160240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Windows Phone</a:t>
            </a:r>
            <a:endParaRPr lang="en-GB" dirty="0"/>
          </a:p>
        </p:txBody>
      </p:sp>
      <p:sp>
        <p:nvSpPr>
          <p:cNvPr id="5" name="Rectangle 8"/>
          <p:cNvSpPr/>
          <p:nvPr/>
        </p:nvSpPr>
        <p:spPr>
          <a:xfrm>
            <a:off x="4764505" y="1152150"/>
            <a:ext cx="2160240" cy="2160240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Silverlight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supported in technologies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0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/>
        </p:nvSpPr>
        <p:spPr>
          <a:xfrm>
            <a:off x="2271461" y="3599897"/>
            <a:ext cx="2160240" cy="2160240"/>
          </a:xfrm>
          <a:prstGeom prst="rect">
            <a:avLst/>
          </a:prstGeom>
          <a:solidFill>
            <a:srgbClr val="319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Windows 8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2271461" y="1152150"/>
            <a:ext cx="2160240" cy="2160240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Windows Phone</a:t>
            </a:r>
            <a:endParaRPr lang="en-GB" dirty="0"/>
          </a:p>
        </p:txBody>
      </p:sp>
      <p:sp>
        <p:nvSpPr>
          <p:cNvPr id="5" name="Rectangle 8"/>
          <p:cNvSpPr/>
          <p:nvPr/>
        </p:nvSpPr>
        <p:spPr>
          <a:xfrm>
            <a:off x="4764505" y="1152150"/>
            <a:ext cx="2160240" cy="2160240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Silverlight</a:t>
            </a:r>
            <a:endParaRPr lang="en-GB" dirty="0"/>
          </a:p>
        </p:txBody>
      </p:sp>
      <p:sp>
        <p:nvSpPr>
          <p:cNvPr id="6" name="Rectangle 9"/>
          <p:cNvSpPr/>
          <p:nvPr/>
        </p:nvSpPr>
        <p:spPr>
          <a:xfrm>
            <a:off x="4764505" y="3599897"/>
            <a:ext cx="2160240" cy="2160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WPF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supported in technologies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9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1763885" y="1607520"/>
            <a:ext cx="5783749" cy="1745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User Controls vs. </a:t>
            </a:r>
            <a:br>
              <a:rPr lang="en-GB" sz="2200" dirty="0" smtClean="0"/>
            </a:br>
            <a:r>
              <a:rPr lang="en-GB" sz="2200" dirty="0" smtClean="0"/>
              <a:t>Custom Controls</a:t>
            </a:r>
            <a:endParaRPr lang="en-GB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10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1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</a:t>
            </a:r>
            <a:r>
              <a:rPr lang="en-US" dirty="0" smtClean="0"/>
              <a:t>echnical implementation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9"/>
          <p:cNvSpPr/>
          <p:nvPr/>
        </p:nvSpPr>
        <p:spPr>
          <a:xfrm>
            <a:off x="222390" y="1641721"/>
            <a:ext cx="2046506" cy="701232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7" name="Rectangle 19"/>
          <p:cNvSpPr/>
          <p:nvPr/>
        </p:nvSpPr>
        <p:spPr>
          <a:xfrm>
            <a:off x="222390" y="2727768"/>
            <a:ext cx="2046506" cy="701232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8" name="Rectangle 19"/>
          <p:cNvSpPr/>
          <p:nvPr/>
        </p:nvSpPr>
        <p:spPr>
          <a:xfrm>
            <a:off x="3277688" y="1641721"/>
            <a:ext cx="2046506" cy="7012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err="1" smtClean="0"/>
              <a:t>UserControl</a:t>
            </a:r>
            <a:endParaRPr lang="en-GB" dirty="0"/>
          </a:p>
        </p:txBody>
      </p:sp>
      <p:sp>
        <p:nvSpPr>
          <p:cNvPr id="13" name="Rectangle 19"/>
          <p:cNvSpPr/>
          <p:nvPr/>
        </p:nvSpPr>
        <p:spPr>
          <a:xfrm>
            <a:off x="3277688" y="2727768"/>
            <a:ext cx="2046506" cy="7012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</a:t>
            </a:r>
            <a:endParaRPr lang="en-GB" dirty="0"/>
          </a:p>
        </p:txBody>
      </p:sp>
      <p:sp>
        <p:nvSpPr>
          <p:cNvPr id="15" name="Rectangle 19"/>
          <p:cNvSpPr/>
          <p:nvPr/>
        </p:nvSpPr>
        <p:spPr>
          <a:xfrm>
            <a:off x="3269236" y="4776933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err="1" smtClean="0"/>
              <a:t>UIElement</a:t>
            </a:r>
            <a:endParaRPr lang="en-GB" dirty="0"/>
          </a:p>
        </p:txBody>
      </p:sp>
      <p:sp>
        <p:nvSpPr>
          <p:cNvPr id="16" name="Rectangle 19"/>
          <p:cNvSpPr/>
          <p:nvPr/>
        </p:nvSpPr>
        <p:spPr>
          <a:xfrm>
            <a:off x="3269236" y="3869156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err="1" smtClean="0"/>
              <a:t>FrameworkElement</a:t>
            </a:r>
            <a:endParaRPr lang="en-GB" dirty="0"/>
          </a:p>
        </p:txBody>
      </p:sp>
      <p:sp>
        <p:nvSpPr>
          <p:cNvPr id="17" name="Rectangle 19"/>
          <p:cNvSpPr/>
          <p:nvPr/>
        </p:nvSpPr>
        <p:spPr>
          <a:xfrm>
            <a:off x="3269236" y="5781745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err="1" smtClean="0"/>
              <a:t>DependancyObject</a:t>
            </a:r>
            <a:endParaRPr lang="en-GB" dirty="0"/>
          </a:p>
        </p:txBody>
      </p:sp>
      <p:sp>
        <p:nvSpPr>
          <p:cNvPr id="18" name="Rectangle 19"/>
          <p:cNvSpPr/>
          <p:nvPr/>
        </p:nvSpPr>
        <p:spPr>
          <a:xfrm>
            <a:off x="3277688" y="1152150"/>
            <a:ext cx="2046506" cy="3506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sz="2000" dirty="0" smtClean="0"/>
              <a:t>Class Hierarchy</a:t>
            </a:r>
            <a:endParaRPr lang="en-GB" sz="2000" dirty="0"/>
          </a:p>
        </p:txBody>
      </p:sp>
      <p:sp>
        <p:nvSpPr>
          <p:cNvPr id="20" name="PIJL-OMLAAG 19"/>
          <p:cNvSpPr/>
          <p:nvPr/>
        </p:nvSpPr>
        <p:spPr>
          <a:xfrm>
            <a:off x="4116630" y="2389989"/>
            <a:ext cx="238852" cy="28006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JL-OMLAAG 20"/>
          <p:cNvSpPr/>
          <p:nvPr/>
        </p:nvSpPr>
        <p:spPr>
          <a:xfrm>
            <a:off x="4116630" y="3504895"/>
            <a:ext cx="238852" cy="28006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JL-OMLAAG 21"/>
          <p:cNvSpPr/>
          <p:nvPr/>
        </p:nvSpPr>
        <p:spPr>
          <a:xfrm>
            <a:off x="4116630" y="4439154"/>
            <a:ext cx="238852" cy="28006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JL-OMLAAG 22"/>
          <p:cNvSpPr/>
          <p:nvPr/>
        </p:nvSpPr>
        <p:spPr>
          <a:xfrm>
            <a:off x="4116630" y="5402270"/>
            <a:ext cx="238852" cy="28006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JL-RECHTS 23"/>
          <p:cNvSpPr/>
          <p:nvPr/>
        </p:nvSpPr>
        <p:spPr>
          <a:xfrm>
            <a:off x="2446940" y="1764652"/>
            <a:ext cx="683055" cy="45537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JL-RECHTS 24"/>
          <p:cNvSpPr/>
          <p:nvPr/>
        </p:nvSpPr>
        <p:spPr>
          <a:xfrm>
            <a:off x="2446940" y="2850699"/>
            <a:ext cx="683055" cy="45537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kstvak 25"/>
          <p:cNvSpPr txBox="1"/>
          <p:nvPr/>
        </p:nvSpPr>
        <p:spPr>
          <a:xfrm>
            <a:off x="5482740" y="5786145"/>
            <a:ext cx="356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object in XAML related technologies</a:t>
            </a:r>
            <a:endParaRPr lang="en-US" dirty="0"/>
          </a:p>
        </p:txBody>
      </p:sp>
      <p:sp>
        <p:nvSpPr>
          <p:cNvPr id="27" name="Tekstvak 26"/>
          <p:cNvSpPr txBox="1"/>
          <p:nvPr/>
        </p:nvSpPr>
        <p:spPr>
          <a:xfrm>
            <a:off x="5482740" y="3869156"/>
            <a:ext cx="356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API’s like binding and object tree</a:t>
            </a:r>
            <a:endParaRPr lang="en-US" dirty="0"/>
          </a:p>
        </p:txBody>
      </p:sp>
      <p:sp>
        <p:nvSpPr>
          <p:cNvPr id="28" name="Tekstvak 27"/>
          <p:cNvSpPr txBox="1"/>
          <p:nvPr/>
        </p:nvSpPr>
        <p:spPr>
          <a:xfrm>
            <a:off x="5482740" y="4699461"/>
            <a:ext cx="356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class for objects with a visual appearance</a:t>
            </a:r>
            <a:endParaRPr lang="en-US" dirty="0"/>
          </a:p>
        </p:txBody>
      </p:sp>
      <p:sp>
        <p:nvSpPr>
          <p:cNvPr id="29" name="Tekstvak 28"/>
          <p:cNvSpPr txBox="1"/>
          <p:nvPr/>
        </p:nvSpPr>
        <p:spPr>
          <a:xfrm>
            <a:off x="5475490" y="2721293"/>
            <a:ext cx="356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class for UIElements which use a Control Template</a:t>
            </a:r>
            <a:endParaRPr lang="en-US" dirty="0"/>
          </a:p>
        </p:txBody>
      </p:sp>
      <p:sp>
        <p:nvSpPr>
          <p:cNvPr id="30" name="Tekstvak 29"/>
          <p:cNvSpPr txBox="1"/>
          <p:nvPr/>
        </p:nvSpPr>
        <p:spPr>
          <a:xfrm>
            <a:off x="5482740" y="1573691"/>
            <a:ext cx="356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class for grouping UIElements with own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</a:t>
            </a:r>
            <a:r>
              <a:rPr lang="en-US" dirty="0" smtClean="0"/>
              <a:t>verview summary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9"/>
          <p:cNvSpPr/>
          <p:nvPr/>
        </p:nvSpPr>
        <p:spPr>
          <a:xfrm>
            <a:off x="3585365" y="1076255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6" name="Rectangle 19"/>
          <p:cNvSpPr/>
          <p:nvPr/>
        </p:nvSpPr>
        <p:spPr>
          <a:xfrm>
            <a:off x="6018102" y="1076255"/>
            <a:ext cx="2046506" cy="549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397775" y="1701592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0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</a:t>
            </a:r>
            <a:r>
              <a:rPr lang="en-US" dirty="0" smtClean="0"/>
              <a:t>verview summary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9"/>
          <p:cNvSpPr/>
          <p:nvPr/>
        </p:nvSpPr>
        <p:spPr>
          <a:xfrm>
            <a:off x="3585365" y="1076255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6" name="Rectangle 19"/>
          <p:cNvSpPr/>
          <p:nvPr/>
        </p:nvSpPr>
        <p:spPr>
          <a:xfrm>
            <a:off x="6018102" y="1076255"/>
            <a:ext cx="2046506" cy="549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397775" y="1701592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challenge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3588024" y="1683415"/>
            <a:ext cx="204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create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018101" y="1706464"/>
            <a:ext cx="272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a deep understanding of the</a:t>
            </a:r>
            <a:br>
              <a:rPr lang="en-US" dirty="0" smtClean="0"/>
            </a:br>
            <a:r>
              <a:rPr lang="en-US" dirty="0" smtClean="0"/>
              <a:t>UI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</a:t>
            </a:r>
            <a:r>
              <a:rPr lang="en-US" dirty="0" smtClean="0"/>
              <a:t>verview summary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9"/>
          <p:cNvSpPr/>
          <p:nvPr/>
        </p:nvSpPr>
        <p:spPr>
          <a:xfrm>
            <a:off x="3585365" y="1076255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6" name="Rectangle 19"/>
          <p:cNvSpPr/>
          <p:nvPr/>
        </p:nvSpPr>
        <p:spPr>
          <a:xfrm>
            <a:off x="6018102" y="1076255"/>
            <a:ext cx="2046506" cy="549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397775" y="1701592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challenge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397775" y="2680193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UI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3588024" y="1683415"/>
            <a:ext cx="204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create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018101" y="1706464"/>
            <a:ext cx="272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a deep understanding of the</a:t>
            </a:r>
            <a:br>
              <a:rPr lang="en-US" dirty="0" smtClean="0"/>
            </a:br>
            <a:r>
              <a:rPr lang="en-US" dirty="0" smtClean="0"/>
              <a:t>UI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</a:t>
            </a:r>
            <a:r>
              <a:rPr lang="en-US" dirty="0" smtClean="0"/>
              <a:t>verview summary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9"/>
          <p:cNvSpPr/>
          <p:nvPr/>
        </p:nvSpPr>
        <p:spPr>
          <a:xfrm>
            <a:off x="3585365" y="1076255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6" name="Rectangle 19"/>
          <p:cNvSpPr/>
          <p:nvPr/>
        </p:nvSpPr>
        <p:spPr>
          <a:xfrm>
            <a:off x="6018102" y="1076255"/>
            <a:ext cx="2046506" cy="549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397775" y="1701592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challenge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397775" y="2680193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UI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3588024" y="1683415"/>
            <a:ext cx="204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create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018101" y="1706464"/>
            <a:ext cx="272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a deep understanding of the</a:t>
            </a:r>
            <a:br>
              <a:rPr lang="en-US" dirty="0" smtClean="0"/>
            </a:br>
            <a:r>
              <a:rPr lang="en-US" dirty="0" smtClean="0"/>
              <a:t>UI model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3588024" y="2680193"/>
            <a:ext cx="204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Static and Fixed UI, which cannot be changed in other projects</a:t>
            </a:r>
            <a:endParaRPr lang="en-US" dirty="0"/>
          </a:p>
        </p:txBody>
      </p:sp>
      <p:sp>
        <p:nvSpPr>
          <p:cNvPr id="15" name="Tekstvak 14"/>
          <p:cNvSpPr txBox="1"/>
          <p:nvPr/>
        </p:nvSpPr>
        <p:spPr>
          <a:xfrm>
            <a:off x="5991122" y="2680193"/>
            <a:ext cx="2732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and </a:t>
            </a:r>
            <a:r>
              <a:rPr lang="en-US" dirty="0" err="1" smtClean="0"/>
              <a:t>skinnable</a:t>
            </a:r>
            <a:r>
              <a:rPr lang="en-US" dirty="0" smtClean="0"/>
              <a:t> UI which can be changed in other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</a:t>
            </a:r>
            <a:r>
              <a:rPr lang="en-US" dirty="0" smtClean="0"/>
              <a:t>verview summary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9"/>
          <p:cNvSpPr/>
          <p:nvPr/>
        </p:nvSpPr>
        <p:spPr>
          <a:xfrm>
            <a:off x="3585365" y="1076255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6" name="Rectangle 19"/>
          <p:cNvSpPr/>
          <p:nvPr/>
        </p:nvSpPr>
        <p:spPr>
          <a:xfrm>
            <a:off x="6018102" y="1076255"/>
            <a:ext cx="2046506" cy="549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397775" y="1701592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challenge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397775" y="2680193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UI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397775" y="4187950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implementation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3588024" y="1683415"/>
            <a:ext cx="204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create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018101" y="1706464"/>
            <a:ext cx="272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a deep understanding of the</a:t>
            </a:r>
            <a:br>
              <a:rPr lang="en-US" dirty="0" smtClean="0"/>
            </a:br>
            <a:r>
              <a:rPr lang="en-US" dirty="0" smtClean="0"/>
              <a:t>UI model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3588024" y="2680193"/>
            <a:ext cx="204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Static and Fixed UI, which cannot be changed in other projects</a:t>
            </a:r>
            <a:endParaRPr lang="en-US" dirty="0"/>
          </a:p>
        </p:txBody>
      </p:sp>
      <p:sp>
        <p:nvSpPr>
          <p:cNvPr id="15" name="Tekstvak 14"/>
          <p:cNvSpPr txBox="1"/>
          <p:nvPr/>
        </p:nvSpPr>
        <p:spPr>
          <a:xfrm>
            <a:off x="5991122" y="2680193"/>
            <a:ext cx="2732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and </a:t>
            </a:r>
            <a:r>
              <a:rPr lang="en-US" dirty="0" err="1" smtClean="0"/>
              <a:t>skinnable</a:t>
            </a:r>
            <a:r>
              <a:rPr lang="en-US" dirty="0" smtClean="0"/>
              <a:t> UI which can be changed in other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o</a:t>
            </a:r>
            <a:r>
              <a:rPr lang="en-US" dirty="0" smtClean="0"/>
              <a:t>verview summary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9"/>
          <p:cNvSpPr/>
          <p:nvPr/>
        </p:nvSpPr>
        <p:spPr>
          <a:xfrm>
            <a:off x="3585365" y="1076255"/>
            <a:ext cx="2046506" cy="549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6" name="Rectangle 19"/>
          <p:cNvSpPr/>
          <p:nvPr/>
        </p:nvSpPr>
        <p:spPr>
          <a:xfrm>
            <a:off x="6018102" y="1076255"/>
            <a:ext cx="2046506" cy="5494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397775" y="1701592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challenge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397775" y="2680193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UI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397775" y="4187950"/>
            <a:ext cx="273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implementation</a:t>
            </a:r>
            <a:endParaRPr lang="en-US" dirty="0"/>
          </a:p>
        </p:txBody>
      </p:sp>
      <p:sp>
        <p:nvSpPr>
          <p:cNvPr id="12" name="Tekstvak 11"/>
          <p:cNvSpPr txBox="1"/>
          <p:nvPr/>
        </p:nvSpPr>
        <p:spPr>
          <a:xfrm>
            <a:off x="3588024" y="1683415"/>
            <a:ext cx="204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to create</a:t>
            </a:r>
            <a:endParaRPr lang="en-US" dirty="0"/>
          </a:p>
        </p:txBody>
      </p:sp>
      <p:sp>
        <p:nvSpPr>
          <p:cNvPr id="13" name="Tekstvak 12"/>
          <p:cNvSpPr txBox="1"/>
          <p:nvPr/>
        </p:nvSpPr>
        <p:spPr>
          <a:xfrm>
            <a:off x="6018101" y="1706464"/>
            <a:ext cx="2728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Requires a deep understanding of the</a:t>
            </a:r>
            <a:br>
              <a:rPr lang="en-US" dirty="0" smtClean="0"/>
            </a:br>
            <a:r>
              <a:rPr lang="en-US" dirty="0" smtClean="0"/>
              <a:t>UI model</a:t>
            </a:r>
            <a:endParaRPr lang="en-US" dirty="0"/>
          </a:p>
        </p:txBody>
      </p:sp>
      <p:sp>
        <p:nvSpPr>
          <p:cNvPr id="14" name="Tekstvak 13"/>
          <p:cNvSpPr txBox="1"/>
          <p:nvPr/>
        </p:nvSpPr>
        <p:spPr>
          <a:xfrm>
            <a:off x="3588024" y="2680193"/>
            <a:ext cx="2043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Static and Fixed UI, which cannot be changed in other projects</a:t>
            </a:r>
            <a:endParaRPr lang="en-US" dirty="0"/>
          </a:p>
        </p:txBody>
      </p:sp>
      <p:sp>
        <p:nvSpPr>
          <p:cNvPr id="15" name="Tekstvak 14"/>
          <p:cNvSpPr txBox="1"/>
          <p:nvPr/>
        </p:nvSpPr>
        <p:spPr>
          <a:xfrm>
            <a:off x="5991122" y="2680193"/>
            <a:ext cx="2732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and </a:t>
            </a:r>
            <a:r>
              <a:rPr lang="en-US" dirty="0" err="1" smtClean="0"/>
              <a:t>skinnable</a:t>
            </a:r>
            <a:r>
              <a:rPr lang="en-US" dirty="0" smtClean="0"/>
              <a:t> UI which can be changed in other projects</a:t>
            </a:r>
            <a:endParaRPr lang="en-US" dirty="0"/>
          </a:p>
        </p:txBody>
      </p:sp>
      <p:sp>
        <p:nvSpPr>
          <p:cNvPr id="16" name="Tekstvak 15"/>
          <p:cNvSpPr txBox="1"/>
          <p:nvPr/>
        </p:nvSpPr>
        <p:spPr>
          <a:xfrm>
            <a:off x="3578585" y="4207641"/>
            <a:ext cx="2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of a set of existing controls compiled in the application DLL</a:t>
            </a:r>
            <a:endParaRPr lang="en-US" dirty="0"/>
          </a:p>
        </p:txBody>
      </p:sp>
      <p:sp>
        <p:nvSpPr>
          <p:cNvPr id="17" name="Tekstvak 16"/>
          <p:cNvSpPr txBox="1"/>
          <p:nvPr/>
        </p:nvSpPr>
        <p:spPr>
          <a:xfrm>
            <a:off x="6018102" y="4202823"/>
            <a:ext cx="2046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Implemented at code level providing more flexibility. Compiled in its own DLL.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8" name="Rectangle 15"/>
          <p:cNvSpPr/>
          <p:nvPr/>
        </p:nvSpPr>
        <p:spPr>
          <a:xfrm>
            <a:off x="2674624" y="1683414"/>
            <a:ext cx="1669691" cy="15937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Time and Budget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7" name="Rectangle 14"/>
          <p:cNvSpPr/>
          <p:nvPr/>
        </p:nvSpPr>
        <p:spPr>
          <a:xfrm>
            <a:off x="4723790" y="1683415"/>
            <a:ext cx="1669691" cy="1593796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Extensibility</a:t>
            </a:r>
            <a:endParaRPr lang="en-GB" dirty="0"/>
          </a:p>
        </p:txBody>
      </p:sp>
      <p:sp>
        <p:nvSpPr>
          <p:cNvPr id="8" name="Rectangle 15"/>
          <p:cNvSpPr/>
          <p:nvPr/>
        </p:nvSpPr>
        <p:spPr>
          <a:xfrm>
            <a:off x="2674624" y="1683414"/>
            <a:ext cx="1669691" cy="15937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Time and Budget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>
          <a:xfrm>
            <a:off x="1763886" y="3582635"/>
            <a:ext cx="1981044" cy="1981044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sz="2200" dirty="0" smtClean="0"/>
              <a:t>How to choose best approach</a:t>
            </a:r>
            <a:endParaRPr lang="en-GB" sz="2200" dirty="0"/>
          </a:p>
        </p:txBody>
      </p:sp>
      <p:sp>
        <p:nvSpPr>
          <p:cNvPr id="4" name="Rectangle 15"/>
          <p:cNvSpPr/>
          <p:nvPr/>
        </p:nvSpPr>
        <p:spPr>
          <a:xfrm>
            <a:off x="1763885" y="1607520"/>
            <a:ext cx="5783749" cy="1745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User Controls vs. </a:t>
            </a:r>
            <a:br>
              <a:rPr lang="en-GB" sz="2200" dirty="0" smtClean="0"/>
            </a:br>
            <a:r>
              <a:rPr lang="en-GB" sz="2200" dirty="0" smtClean="0"/>
              <a:t>Custom Controls</a:t>
            </a:r>
            <a:endParaRPr lang="en-GB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10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1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3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3"/>
          <p:cNvSpPr/>
          <p:nvPr/>
        </p:nvSpPr>
        <p:spPr>
          <a:xfrm>
            <a:off x="2674624" y="3504895"/>
            <a:ext cx="1669691" cy="1669691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UI Flexibility</a:t>
            </a:r>
            <a:endParaRPr lang="en-GB" dirty="0"/>
          </a:p>
        </p:txBody>
      </p:sp>
      <p:sp>
        <p:nvSpPr>
          <p:cNvPr id="7" name="Rectangle 14"/>
          <p:cNvSpPr/>
          <p:nvPr/>
        </p:nvSpPr>
        <p:spPr>
          <a:xfrm>
            <a:off x="4723790" y="1683415"/>
            <a:ext cx="1669691" cy="1593796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Extensibility</a:t>
            </a:r>
            <a:endParaRPr lang="en-GB" dirty="0"/>
          </a:p>
        </p:txBody>
      </p:sp>
      <p:sp>
        <p:nvSpPr>
          <p:cNvPr id="8" name="Rectangle 15"/>
          <p:cNvSpPr/>
          <p:nvPr/>
        </p:nvSpPr>
        <p:spPr>
          <a:xfrm>
            <a:off x="2674624" y="1683414"/>
            <a:ext cx="1669691" cy="15937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Time and Budget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7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3"/>
          <p:cNvSpPr/>
          <p:nvPr/>
        </p:nvSpPr>
        <p:spPr>
          <a:xfrm>
            <a:off x="2674624" y="3504895"/>
            <a:ext cx="1669691" cy="1669691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UI Flexibility</a:t>
            </a:r>
            <a:endParaRPr lang="en-GB" dirty="0"/>
          </a:p>
        </p:txBody>
      </p:sp>
      <p:sp>
        <p:nvSpPr>
          <p:cNvPr id="7" name="Rectangle 14"/>
          <p:cNvSpPr/>
          <p:nvPr/>
        </p:nvSpPr>
        <p:spPr>
          <a:xfrm>
            <a:off x="4723790" y="1683415"/>
            <a:ext cx="1669691" cy="1593796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Extensibility</a:t>
            </a:r>
            <a:endParaRPr lang="en-GB" dirty="0"/>
          </a:p>
        </p:txBody>
      </p:sp>
      <p:sp>
        <p:nvSpPr>
          <p:cNvPr id="8" name="Rectangle 15"/>
          <p:cNvSpPr/>
          <p:nvPr/>
        </p:nvSpPr>
        <p:spPr>
          <a:xfrm>
            <a:off x="2674624" y="1683414"/>
            <a:ext cx="1669691" cy="15937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Time and Budget</a:t>
            </a:r>
            <a:endParaRPr lang="en-GB" dirty="0"/>
          </a:p>
        </p:txBody>
      </p:sp>
      <p:sp>
        <p:nvSpPr>
          <p:cNvPr id="11" name="Rectangle 19"/>
          <p:cNvSpPr/>
          <p:nvPr/>
        </p:nvSpPr>
        <p:spPr>
          <a:xfrm>
            <a:off x="4723790" y="3504895"/>
            <a:ext cx="1669691" cy="1669691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Technical Difficulty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5"/>
          <p:cNvSpPr/>
          <p:nvPr/>
        </p:nvSpPr>
        <p:spPr>
          <a:xfrm>
            <a:off x="200852" y="1228045"/>
            <a:ext cx="2170194" cy="910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lacks a certain style, UI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5"/>
          <p:cNvSpPr/>
          <p:nvPr/>
        </p:nvSpPr>
        <p:spPr>
          <a:xfrm>
            <a:off x="200852" y="1228045"/>
            <a:ext cx="2170194" cy="910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lacks a certain style, UI only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3357681" y="1228045"/>
            <a:ext cx="1138424" cy="967004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</a:t>
            </a:r>
            <a:r>
              <a:rPr lang="en-GB" dirty="0"/>
              <a:t>T</a:t>
            </a:r>
            <a:r>
              <a:rPr lang="en-GB" dirty="0" smtClean="0"/>
              <a:t>emplate</a:t>
            </a:r>
            <a:endParaRPr lang="en-GB" dirty="0"/>
          </a:p>
        </p:txBody>
      </p:sp>
      <p:sp>
        <p:nvSpPr>
          <p:cNvPr id="13" name="PIJL-OMLAAG 12"/>
          <p:cNvSpPr/>
          <p:nvPr/>
        </p:nvSpPr>
        <p:spPr>
          <a:xfrm rot="16200000">
            <a:off x="2484887" y="1379834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5"/>
          <p:cNvSpPr/>
          <p:nvPr/>
        </p:nvSpPr>
        <p:spPr>
          <a:xfrm>
            <a:off x="200852" y="1228045"/>
            <a:ext cx="2170194" cy="910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lacks a certain style, UI only</a:t>
            </a:r>
            <a:endParaRPr lang="en-GB" dirty="0"/>
          </a:p>
        </p:txBody>
      </p:sp>
      <p:sp>
        <p:nvSpPr>
          <p:cNvPr id="7" name="Rectangle 15"/>
          <p:cNvSpPr/>
          <p:nvPr/>
        </p:nvSpPr>
        <p:spPr>
          <a:xfrm>
            <a:off x="186141" y="2859787"/>
            <a:ext cx="3702804" cy="1290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requires additional functionality which can be created with combining available controls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3357681" y="1228045"/>
            <a:ext cx="1138424" cy="967004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</a:t>
            </a:r>
            <a:r>
              <a:rPr lang="en-GB" dirty="0"/>
              <a:t>T</a:t>
            </a:r>
            <a:r>
              <a:rPr lang="en-GB" dirty="0" smtClean="0"/>
              <a:t>emplate</a:t>
            </a:r>
            <a:endParaRPr lang="en-GB" dirty="0"/>
          </a:p>
        </p:txBody>
      </p:sp>
      <p:sp>
        <p:nvSpPr>
          <p:cNvPr id="3" name="PIJL-OMLAAG 2"/>
          <p:cNvSpPr/>
          <p:nvPr/>
        </p:nvSpPr>
        <p:spPr>
          <a:xfrm>
            <a:off x="868526" y="2214680"/>
            <a:ext cx="834845" cy="607160"/>
          </a:xfrm>
          <a:prstGeom prst="downArrow">
            <a:avLst/>
          </a:prstGeom>
          <a:solidFill>
            <a:srgbClr val="ED1C2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" name="PIJL-OMLAAG 12"/>
          <p:cNvSpPr/>
          <p:nvPr/>
        </p:nvSpPr>
        <p:spPr>
          <a:xfrm rot="16200000">
            <a:off x="2484887" y="1379834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5"/>
          <p:cNvSpPr/>
          <p:nvPr/>
        </p:nvSpPr>
        <p:spPr>
          <a:xfrm>
            <a:off x="200852" y="1228045"/>
            <a:ext cx="2170194" cy="910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lacks a certain style, UI only</a:t>
            </a:r>
            <a:endParaRPr lang="en-GB" dirty="0"/>
          </a:p>
        </p:txBody>
      </p:sp>
      <p:sp>
        <p:nvSpPr>
          <p:cNvPr id="7" name="Rectangle 15"/>
          <p:cNvSpPr/>
          <p:nvPr/>
        </p:nvSpPr>
        <p:spPr>
          <a:xfrm>
            <a:off x="186141" y="2859787"/>
            <a:ext cx="3702804" cy="1290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Controls requires additional functionality which can be created with combining available controls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3357681" y="1228045"/>
            <a:ext cx="1138424" cy="967004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</a:t>
            </a:r>
            <a:r>
              <a:rPr lang="en-GB" dirty="0"/>
              <a:t>T</a:t>
            </a:r>
            <a:r>
              <a:rPr lang="en-GB" dirty="0" smtClean="0"/>
              <a:t>emplate</a:t>
            </a:r>
            <a:endParaRPr lang="en-GB" dirty="0"/>
          </a:p>
        </p:txBody>
      </p:sp>
      <p:sp>
        <p:nvSpPr>
          <p:cNvPr id="10" name="Rectangle 19"/>
          <p:cNvSpPr/>
          <p:nvPr/>
        </p:nvSpPr>
        <p:spPr>
          <a:xfrm>
            <a:off x="4902483" y="4861545"/>
            <a:ext cx="1669691" cy="1669691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3" name="PIJL-OMLAAG 2"/>
          <p:cNvSpPr/>
          <p:nvPr/>
        </p:nvSpPr>
        <p:spPr>
          <a:xfrm>
            <a:off x="868526" y="2214680"/>
            <a:ext cx="834845" cy="607160"/>
          </a:xfrm>
          <a:prstGeom prst="downArrow">
            <a:avLst/>
          </a:prstGeom>
          <a:solidFill>
            <a:srgbClr val="ED1C2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" name="PIJL-OMLAAG 12"/>
          <p:cNvSpPr/>
          <p:nvPr/>
        </p:nvSpPr>
        <p:spPr>
          <a:xfrm rot="16200000">
            <a:off x="2484887" y="1379834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Gebogen PIJL-OMHOOG 13"/>
          <p:cNvSpPr/>
          <p:nvPr/>
        </p:nvSpPr>
        <p:spPr>
          <a:xfrm rot="5400000">
            <a:off x="2159620" y="3716322"/>
            <a:ext cx="1366111" cy="2916530"/>
          </a:xfrm>
          <a:prstGeom prst="bentUpArrow">
            <a:avLst/>
          </a:prstGeom>
          <a:solidFill>
            <a:srgbClr val="ED1C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5"/>
          <p:cNvSpPr/>
          <p:nvPr/>
        </p:nvSpPr>
        <p:spPr>
          <a:xfrm>
            <a:off x="200852" y="1228045"/>
            <a:ext cx="2170194" cy="910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lacks a certain style, UI only</a:t>
            </a:r>
            <a:endParaRPr lang="en-GB" dirty="0"/>
          </a:p>
        </p:txBody>
      </p:sp>
      <p:sp>
        <p:nvSpPr>
          <p:cNvPr id="7" name="Rectangle 15"/>
          <p:cNvSpPr/>
          <p:nvPr/>
        </p:nvSpPr>
        <p:spPr>
          <a:xfrm>
            <a:off x="186141" y="2859787"/>
            <a:ext cx="3702804" cy="1290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Controls requires additional functionality which can be created with combining available controls</a:t>
            </a:r>
            <a:endParaRPr lang="en-GB" dirty="0"/>
          </a:p>
        </p:txBody>
      </p:sp>
      <p:sp>
        <p:nvSpPr>
          <p:cNvPr id="8" name="Rectangle 15"/>
          <p:cNvSpPr/>
          <p:nvPr/>
        </p:nvSpPr>
        <p:spPr>
          <a:xfrm>
            <a:off x="4902483" y="2859787"/>
            <a:ext cx="3691952" cy="1290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Theming or sharing with different projects is required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3357681" y="1228045"/>
            <a:ext cx="1138424" cy="967004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</a:t>
            </a:r>
            <a:r>
              <a:rPr lang="en-GB" dirty="0"/>
              <a:t>T</a:t>
            </a:r>
            <a:r>
              <a:rPr lang="en-GB" dirty="0" smtClean="0"/>
              <a:t>emplate</a:t>
            </a:r>
            <a:endParaRPr lang="en-GB" dirty="0"/>
          </a:p>
        </p:txBody>
      </p:sp>
      <p:sp>
        <p:nvSpPr>
          <p:cNvPr id="10" name="Rectangle 19"/>
          <p:cNvSpPr/>
          <p:nvPr/>
        </p:nvSpPr>
        <p:spPr>
          <a:xfrm>
            <a:off x="4902483" y="4861545"/>
            <a:ext cx="1669691" cy="1669691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3" name="PIJL-OMLAAG 2"/>
          <p:cNvSpPr/>
          <p:nvPr/>
        </p:nvSpPr>
        <p:spPr>
          <a:xfrm>
            <a:off x="868526" y="2214680"/>
            <a:ext cx="834845" cy="607160"/>
          </a:xfrm>
          <a:prstGeom prst="downArrow">
            <a:avLst/>
          </a:prstGeom>
          <a:solidFill>
            <a:srgbClr val="ED1C2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" name="PIJL-OMLAAG 12"/>
          <p:cNvSpPr/>
          <p:nvPr/>
        </p:nvSpPr>
        <p:spPr>
          <a:xfrm rot="16200000">
            <a:off x="2484887" y="1379834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Gebogen PIJL-OMHOOG 13"/>
          <p:cNvSpPr/>
          <p:nvPr/>
        </p:nvSpPr>
        <p:spPr>
          <a:xfrm rot="5400000">
            <a:off x="2159620" y="3716322"/>
            <a:ext cx="1366111" cy="2916530"/>
          </a:xfrm>
          <a:prstGeom prst="bentUpArrow">
            <a:avLst/>
          </a:prstGeom>
          <a:solidFill>
            <a:srgbClr val="ED1C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PIJL-OMLAAG 14"/>
          <p:cNvSpPr/>
          <p:nvPr/>
        </p:nvSpPr>
        <p:spPr>
          <a:xfrm rot="16200000">
            <a:off x="3935783" y="3201315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how to choose best approach</a:t>
            </a:r>
            <a:endParaRPr lang="en-GB" dirty="0"/>
          </a:p>
        </p:txBody>
      </p:sp>
      <p:sp>
        <p:nvSpPr>
          <p:cNvPr id="6" name="Rectangle 15"/>
          <p:cNvSpPr/>
          <p:nvPr/>
        </p:nvSpPr>
        <p:spPr>
          <a:xfrm>
            <a:off x="200852" y="1228045"/>
            <a:ext cx="2170194" cy="910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lacks a certain style, UI only</a:t>
            </a:r>
            <a:endParaRPr lang="en-GB" dirty="0"/>
          </a:p>
        </p:txBody>
      </p:sp>
      <p:sp>
        <p:nvSpPr>
          <p:cNvPr id="7" name="Rectangle 15"/>
          <p:cNvSpPr/>
          <p:nvPr/>
        </p:nvSpPr>
        <p:spPr>
          <a:xfrm>
            <a:off x="186141" y="2859787"/>
            <a:ext cx="3702804" cy="1290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Controls requires additional functionality which can be created with combining available controls</a:t>
            </a:r>
            <a:endParaRPr lang="en-GB" dirty="0"/>
          </a:p>
        </p:txBody>
      </p:sp>
      <p:sp>
        <p:nvSpPr>
          <p:cNvPr id="8" name="Rectangle 15"/>
          <p:cNvSpPr/>
          <p:nvPr/>
        </p:nvSpPr>
        <p:spPr>
          <a:xfrm>
            <a:off x="4902483" y="2859787"/>
            <a:ext cx="3691952" cy="12902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Theming or sharing with different projects is required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3357681" y="1228045"/>
            <a:ext cx="1138424" cy="967004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</a:t>
            </a:r>
            <a:r>
              <a:rPr lang="en-GB" dirty="0"/>
              <a:t>T</a:t>
            </a:r>
            <a:r>
              <a:rPr lang="en-GB" dirty="0" smtClean="0"/>
              <a:t>emplate</a:t>
            </a:r>
            <a:endParaRPr lang="en-GB" dirty="0"/>
          </a:p>
        </p:txBody>
      </p:sp>
      <p:sp>
        <p:nvSpPr>
          <p:cNvPr id="10" name="Rectangle 19"/>
          <p:cNvSpPr/>
          <p:nvPr/>
        </p:nvSpPr>
        <p:spPr>
          <a:xfrm>
            <a:off x="4902483" y="4861545"/>
            <a:ext cx="1669691" cy="1669691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  <p:sp>
        <p:nvSpPr>
          <p:cNvPr id="11" name="Rectangle 19"/>
          <p:cNvSpPr/>
          <p:nvPr/>
        </p:nvSpPr>
        <p:spPr>
          <a:xfrm>
            <a:off x="6924744" y="4861544"/>
            <a:ext cx="1669691" cy="1669691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3" name="PIJL-OMLAAG 2"/>
          <p:cNvSpPr/>
          <p:nvPr/>
        </p:nvSpPr>
        <p:spPr>
          <a:xfrm>
            <a:off x="868526" y="2214680"/>
            <a:ext cx="834845" cy="607160"/>
          </a:xfrm>
          <a:prstGeom prst="downArrow">
            <a:avLst/>
          </a:prstGeom>
          <a:solidFill>
            <a:srgbClr val="ED1C2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3" name="PIJL-OMLAAG 12"/>
          <p:cNvSpPr/>
          <p:nvPr/>
        </p:nvSpPr>
        <p:spPr>
          <a:xfrm rot="16200000">
            <a:off x="2484887" y="1379834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Gebogen PIJL-OMHOOG 13"/>
          <p:cNvSpPr/>
          <p:nvPr/>
        </p:nvSpPr>
        <p:spPr>
          <a:xfrm rot="5400000">
            <a:off x="2159620" y="3716322"/>
            <a:ext cx="1366111" cy="2916530"/>
          </a:xfrm>
          <a:prstGeom prst="bentUpArrow">
            <a:avLst/>
          </a:prstGeom>
          <a:solidFill>
            <a:srgbClr val="ED1C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5" name="PIJL-OMLAAG 14"/>
          <p:cNvSpPr/>
          <p:nvPr/>
        </p:nvSpPr>
        <p:spPr>
          <a:xfrm rot="16200000">
            <a:off x="3935783" y="3201315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PIJL-OMLAAG 15"/>
          <p:cNvSpPr/>
          <p:nvPr/>
        </p:nvSpPr>
        <p:spPr>
          <a:xfrm>
            <a:off x="7304220" y="4187950"/>
            <a:ext cx="834845" cy="607160"/>
          </a:xfrm>
          <a:prstGeom prst="downArrow">
            <a:avLst/>
          </a:prstGeom>
          <a:solidFill>
            <a:srgbClr val="ED1C24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17" name="PIJL-OMLAAG 16"/>
          <p:cNvSpPr/>
          <p:nvPr/>
        </p:nvSpPr>
        <p:spPr>
          <a:xfrm>
            <a:off x="5330950" y="4187950"/>
            <a:ext cx="834845" cy="60716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67465" y="2290574"/>
            <a:ext cx="531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scenario is to create a Sound Player control for Win8 Apps with a </a:t>
            </a:r>
            <a:r>
              <a:rPr lang="en-US" dirty="0" err="1" smtClean="0"/>
              <a:t>Skinnable</a:t>
            </a:r>
            <a:r>
              <a:rPr lang="en-US" dirty="0" smtClean="0"/>
              <a:t> UI which need to be included into the </a:t>
            </a:r>
            <a:r>
              <a:rPr lang="en-US" dirty="0" err="1" smtClean="0"/>
              <a:t>NuGet</a:t>
            </a:r>
            <a:r>
              <a:rPr lang="en-US" dirty="0" smtClean="0"/>
              <a:t> packaging framework later on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demo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</a:t>
            </a:r>
            <a:r>
              <a:rPr lang="en-US" dirty="0" smtClean="0"/>
              <a:t>n closing – not discussed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16" name="Rectangle 14"/>
          <p:cNvSpPr/>
          <p:nvPr/>
        </p:nvSpPr>
        <p:spPr>
          <a:xfrm>
            <a:off x="2674624" y="1683414"/>
            <a:ext cx="1669691" cy="1593796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VSIX</a:t>
            </a:r>
            <a:endParaRPr lang="en-GB" dirty="0"/>
          </a:p>
        </p:txBody>
      </p:sp>
      <p:sp>
        <p:nvSpPr>
          <p:cNvPr id="17" name="Rectangle 15"/>
          <p:cNvSpPr/>
          <p:nvPr/>
        </p:nvSpPr>
        <p:spPr>
          <a:xfrm>
            <a:off x="4723789" y="1683414"/>
            <a:ext cx="1669691" cy="15937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Control Parts</a:t>
            </a:r>
            <a:endParaRPr lang="en-GB" dirty="0"/>
          </a:p>
        </p:txBody>
      </p:sp>
      <p:sp>
        <p:nvSpPr>
          <p:cNvPr id="18" name="Rectangle 19"/>
          <p:cNvSpPr/>
          <p:nvPr/>
        </p:nvSpPr>
        <p:spPr>
          <a:xfrm>
            <a:off x="2691768" y="3498971"/>
            <a:ext cx="3701712" cy="1669691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err="1" smtClean="0"/>
              <a:t>NuGet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6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/>
          <p:nvPr/>
        </p:nvSpPr>
        <p:spPr>
          <a:xfrm>
            <a:off x="1763886" y="3582635"/>
            <a:ext cx="1981044" cy="1981044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sz="2200" dirty="0" smtClean="0"/>
              <a:t>How to choose best approach</a:t>
            </a:r>
            <a:endParaRPr lang="en-GB" sz="2200" dirty="0"/>
          </a:p>
        </p:txBody>
      </p:sp>
      <p:sp>
        <p:nvSpPr>
          <p:cNvPr id="4" name="Rectangle 15"/>
          <p:cNvSpPr/>
          <p:nvPr/>
        </p:nvSpPr>
        <p:spPr>
          <a:xfrm>
            <a:off x="1763885" y="1607520"/>
            <a:ext cx="5783749" cy="174558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User Controls vs. </a:t>
            </a:r>
            <a:br>
              <a:rPr lang="en-GB" sz="2200" dirty="0" smtClean="0"/>
            </a:br>
            <a:r>
              <a:rPr lang="en-GB" sz="2200" dirty="0" smtClean="0"/>
              <a:t>Custom Controls</a:t>
            </a:r>
            <a:endParaRPr lang="en-GB" sz="2200" dirty="0"/>
          </a:p>
        </p:txBody>
      </p:sp>
      <p:sp>
        <p:nvSpPr>
          <p:cNvPr id="8" name="Rectangle 21"/>
          <p:cNvSpPr/>
          <p:nvPr/>
        </p:nvSpPr>
        <p:spPr>
          <a:xfrm>
            <a:off x="4040735" y="3582635"/>
            <a:ext cx="3506899" cy="19846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r>
              <a:rPr lang="en-GB" sz="2200" dirty="0" smtClean="0"/>
              <a:t>Demo: Creating a Win8 Custom Control</a:t>
            </a:r>
            <a:endParaRPr lang="en-GB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10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1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3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</a:t>
            </a:r>
            <a:r>
              <a:rPr lang="en-US" dirty="0" smtClean="0"/>
              <a:t>n closing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5"/>
          <p:cNvSpPr/>
          <p:nvPr/>
        </p:nvSpPr>
        <p:spPr>
          <a:xfrm>
            <a:off x="625460" y="1379835"/>
            <a:ext cx="7665395" cy="50090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6" name="Rectangle 15"/>
          <p:cNvSpPr/>
          <p:nvPr/>
        </p:nvSpPr>
        <p:spPr>
          <a:xfrm>
            <a:off x="929040" y="1607520"/>
            <a:ext cx="7058235" cy="455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60" y="1683415"/>
            <a:ext cx="1080120" cy="108012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308515" y="1911100"/>
            <a:ext cx="500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 you for listening and attending!</a:t>
            </a:r>
            <a:endParaRPr lang="en-US" sz="2400" dirty="0"/>
          </a:p>
        </p:txBody>
      </p:sp>
      <p:sp>
        <p:nvSpPr>
          <p:cNvPr id="9" name="Rectangle 14">
            <a:hlinkClick r:id="rId3"/>
          </p:cNvPr>
          <p:cNvSpPr/>
          <p:nvPr/>
        </p:nvSpPr>
        <p:spPr>
          <a:xfrm>
            <a:off x="1080829" y="5022795"/>
            <a:ext cx="2219093" cy="10112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Demo Resources</a:t>
            </a:r>
            <a:endParaRPr lang="en-GB" dirty="0"/>
          </a:p>
        </p:txBody>
      </p:sp>
      <p:sp>
        <p:nvSpPr>
          <p:cNvPr id="12" name="Rectangle 14">
            <a:hlinkClick r:id="rId4"/>
          </p:cNvPr>
          <p:cNvSpPr/>
          <p:nvPr/>
        </p:nvSpPr>
        <p:spPr>
          <a:xfrm>
            <a:off x="1080830" y="3808475"/>
            <a:ext cx="1011246" cy="1011246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Blog</a:t>
            </a:r>
            <a:endParaRPr lang="en-GB" dirty="0"/>
          </a:p>
        </p:txBody>
      </p:sp>
      <p:sp>
        <p:nvSpPr>
          <p:cNvPr id="13" name="Rectangle 14">
            <a:hlinkClick r:id="rId5"/>
          </p:cNvPr>
          <p:cNvSpPr/>
          <p:nvPr/>
        </p:nvSpPr>
        <p:spPr>
          <a:xfrm>
            <a:off x="2288677" y="3812393"/>
            <a:ext cx="1011246" cy="10112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Power Point</a:t>
            </a:r>
            <a:endParaRPr lang="en-GB" dirty="0"/>
          </a:p>
        </p:txBody>
      </p:sp>
      <p:sp>
        <p:nvSpPr>
          <p:cNvPr id="14" name="Tekstvak 13"/>
          <p:cNvSpPr txBox="1"/>
          <p:nvPr/>
        </p:nvSpPr>
        <p:spPr>
          <a:xfrm>
            <a:off x="4645181" y="5640098"/>
            <a:ext cx="364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http://www.kelvinvangeene.nl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</a:t>
            </a:r>
            <a:r>
              <a:rPr lang="en-US" dirty="0" smtClean="0"/>
              <a:t>hat is a user control</a:t>
            </a:r>
            <a:endParaRPr lang="en-GB" dirty="0"/>
          </a:p>
        </p:txBody>
      </p:sp>
      <p:sp>
        <p:nvSpPr>
          <p:cNvPr id="16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2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3" name="Rectangle 14"/>
          <p:cNvSpPr/>
          <p:nvPr/>
        </p:nvSpPr>
        <p:spPr>
          <a:xfrm>
            <a:off x="5517920" y="2069021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Button</a:t>
            </a:r>
            <a:endParaRPr lang="en-GB" dirty="0"/>
          </a:p>
        </p:txBody>
      </p:sp>
      <p:sp>
        <p:nvSpPr>
          <p:cNvPr id="6" name="Rectangle 18"/>
          <p:cNvSpPr/>
          <p:nvPr/>
        </p:nvSpPr>
        <p:spPr>
          <a:xfrm>
            <a:off x="3924125" y="2864995"/>
            <a:ext cx="1440160" cy="690555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Combo Box</a:t>
            </a:r>
            <a:endParaRPr lang="en-GB" dirty="0"/>
          </a:p>
        </p:txBody>
      </p:sp>
      <p:sp>
        <p:nvSpPr>
          <p:cNvPr id="7" name="Rectangle 19"/>
          <p:cNvSpPr/>
          <p:nvPr/>
        </p:nvSpPr>
        <p:spPr>
          <a:xfrm>
            <a:off x="2254435" y="286499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8" name="Rectangle 19"/>
          <p:cNvSpPr/>
          <p:nvPr/>
        </p:nvSpPr>
        <p:spPr>
          <a:xfrm>
            <a:off x="3046600" y="285866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2254434" y="209378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10" name="Rectangle 19"/>
          <p:cNvSpPr/>
          <p:nvPr/>
        </p:nvSpPr>
        <p:spPr>
          <a:xfrm>
            <a:off x="3046599" y="208745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11" name="Rectangle 18"/>
          <p:cNvSpPr/>
          <p:nvPr/>
        </p:nvSpPr>
        <p:spPr>
          <a:xfrm>
            <a:off x="3924125" y="2069021"/>
            <a:ext cx="1440160" cy="71531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Grid</a:t>
            </a:r>
            <a:endParaRPr lang="en-GB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</a:t>
            </a:r>
            <a:r>
              <a:rPr lang="en-US" dirty="0" smtClean="0"/>
              <a:t>hat is a user control</a:t>
            </a:r>
            <a:endParaRPr lang="en-GB" dirty="0"/>
          </a:p>
        </p:txBody>
      </p:sp>
      <p:sp>
        <p:nvSpPr>
          <p:cNvPr id="16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4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3" name="Rectangle 14"/>
          <p:cNvSpPr/>
          <p:nvPr/>
        </p:nvSpPr>
        <p:spPr>
          <a:xfrm>
            <a:off x="5517920" y="2069021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Button</a:t>
            </a:r>
            <a:endParaRPr lang="en-GB" dirty="0"/>
          </a:p>
        </p:txBody>
      </p:sp>
      <p:sp>
        <p:nvSpPr>
          <p:cNvPr id="6" name="Rectangle 18"/>
          <p:cNvSpPr/>
          <p:nvPr/>
        </p:nvSpPr>
        <p:spPr>
          <a:xfrm>
            <a:off x="3924125" y="2864995"/>
            <a:ext cx="1440160" cy="690555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Combo Box</a:t>
            </a:r>
            <a:endParaRPr lang="en-GB" dirty="0"/>
          </a:p>
        </p:txBody>
      </p:sp>
      <p:sp>
        <p:nvSpPr>
          <p:cNvPr id="7" name="Rectangle 19"/>
          <p:cNvSpPr/>
          <p:nvPr/>
        </p:nvSpPr>
        <p:spPr>
          <a:xfrm>
            <a:off x="2254435" y="286499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8" name="Rectangle 19"/>
          <p:cNvSpPr/>
          <p:nvPr/>
        </p:nvSpPr>
        <p:spPr>
          <a:xfrm>
            <a:off x="3046600" y="285866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2254434" y="209378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10" name="Rectangle 19"/>
          <p:cNvSpPr/>
          <p:nvPr/>
        </p:nvSpPr>
        <p:spPr>
          <a:xfrm>
            <a:off x="3046599" y="208745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11" name="Rectangle 18"/>
          <p:cNvSpPr/>
          <p:nvPr/>
        </p:nvSpPr>
        <p:spPr>
          <a:xfrm>
            <a:off x="3924125" y="2069021"/>
            <a:ext cx="1440160" cy="71531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Grid</a:t>
            </a:r>
            <a:endParaRPr lang="en-GB" dirty="0"/>
          </a:p>
        </p:txBody>
      </p:sp>
      <p:sp>
        <p:nvSpPr>
          <p:cNvPr id="16" name="Tekstvak 15"/>
          <p:cNvSpPr txBox="1"/>
          <p:nvPr/>
        </p:nvSpPr>
        <p:spPr>
          <a:xfrm>
            <a:off x="1004935" y="1000360"/>
            <a:ext cx="751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composition of existing UIElements with some extra </a:t>
            </a:r>
            <a:r>
              <a:rPr lang="en-US" dirty="0" err="1" smtClean="0"/>
              <a:t>plumming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</a:t>
            </a:r>
            <a:r>
              <a:rPr lang="en-US" dirty="0" smtClean="0"/>
              <a:t>hat is a user control</a:t>
            </a:r>
            <a:endParaRPr lang="en-GB" dirty="0"/>
          </a:p>
        </p:txBody>
      </p:sp>
      <p:sp>
        <p:nvSpPr>
          <p:cNvPr id="20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8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User Control</a:t>
            </a:r>
            <a:endParaRPr lang="en-GB" dirty="0"/>
          </a:p>
        </p:txBody>
      </p:sp>
      <p:sp>
        <p:nvSpPr>
          <p:cNvPr id="3" name="Rectangle 14"/>
          <p:cNvSpPr/>
          <p:nvPr/>
        </p:nvSpPr>
        <p:spPr>
          <a:xfrm>
            <a:off x="5517920" y="2069021"/>
            <a:ext cx="1486530" cy="1486530"/>
          </a:xfrm>
          <a:prstGeom prst="rect">
            <a:avLst/>
          </a:prstGeom>
          <a:solidFill>
            <a:srgbClr val="A5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Button</a:t>
            </a:r>
            <a:endParaRPr lang="en-GB" dirty="0"/>
          </a:p>
        </p:txBody>
      </p:sp>
      <p:sp>
        <p:nvSpPr>
          <p:cNvPr id="6" name="Rectangle 18"/>
          <p:cNvSpPr/>
          <p:nvPr/>
        </p:nvSpPr>
        <p:spPr>
          <a:xfrm>
            <a:off x="3924125" y="2864995"/>
            <a:ext cx="1440160" cy="690555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Combo Box</a:t>
            </a:r>
            <a:endParaRPr lang="en-GB" dirty="0"/>
          </a:p>
        </p:txBody>
      </p:sp>
      <p:sp>
        <p:nvSpPr>
          <p:cNvPr id="7" name="Rectangle 19"/>
          <p:cNvSpPr/>
          <p:nvPr/>
        </p:nvSpPr>
        <p:spPr>
          <a:xfrm>
            <a:off x="2254435" y="286499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8" name="Rectangle 19"/>
          <p:cNvSpPr/>
          <p:nvPr/>
        </p:nvSpPr>
        <p:spPr>
          <a:xfrm>
            <a:off x="3046600" y="285866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9" name="Rectangle 19"/>
          <p:cNvSpPr/>
          <p:nvPr/>
        </p:nvSpPr>
        <p:spPr>
          <a:xfrm>
            <a:off x="2254434" y="209378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10" name="Rectangle 19"/>
          <p:cNvSpPr/>
          <p:nvPr/>
        </p:nvSpPr>
        <p:spPr>
          <a:xfrm>
            <a:off x="3046599" y="2087455"/>
            <a:ext cx="690555" cy="690555"/>
          </a:xfrm>
          <a:prstGeom prst="rect">
            <a:avLst/>
          </a:prstGeom>
          <a:solidFill>
            <a:srgbClr val="8CB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Text Box</a:t>
            </a:r>
            <a:endParaRPr lang="en-GB" dirty="0"/>
          </a:p>
        </p:txBody>
      </p:sp>
      <p:sp>
        <p:nvSpPr>
          <p:cNvPr id="11" name="Rectangle 18"/>
          <p:cNvSpPr/>
          <p:nvPr/>
        </p:nvSpPr>
        <p:spPr>
          <a:xfrm>
            <a:off x="3924125" y="2069021"/>
            <a:ext cx="1440160" cy="715319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Grid</a:t>
            </a:r>
            <a:endParaRPr lang="en-GB" dirty="0"/>
          </a:p>
        </p:txBody>
      </p:sp>
      <p:sp>
        <p:nvSpPr>
          <p:cNvPr id="13" name="Rectangle 13"/>
          <p:cNvSpPr/>
          <p:nvPr/>
        </p:nvSpPr>
        <p:spPr>
          <a:xfrm>
            <a:off x="2978205" y="4229906"/>
            <a:ext cx="1517900" cy="1517900"/>
          </a:xfrm>
          <a:prstGeom prst="rect">
            <a:avLst/>
          </a:prstGeom>
          <a:solidFill>
            <a:srgbClr val="FF0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XAML </a:t>
            </a:r>
          </a:p>
          <a:p>
            <a:pPr algn="l"/>
            <a:r>
              <a:rPr lang="en-GB" dirty="0" smtClean="0"/>
              <a:t>Code File</a:t>
            </a:r>
            <a:endParaRPr lang="en-GB" dirty="0"/>
          </a:p>
        </p:txBody>
      </p:sp>
      <p:sp>
        <p:nvSpPr>
          <p:cNvPr id="14" name="Rectangle 18"/>
          <p:cNvSpPr/>
          <p:nvPr/>
        </p:nvSpPr>
        <p:spPr>
          <a:xfrm>
            <a:off x="5938109" y="4229906"/>
            <a:ext cx="1442006" cy="1517900"/>
          </a:xfrm>
          <a:prstGeom prst="rect">
            <a:avLst/>
          </a:prstGeom>
          <a:solidFill>
            <a:srgbClr val="19A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US" dirty="0" smtClean="0"/>
              <a:t>C#</a:t>
            </a:r>
          </a:p>
          <a:p>
            <a:pPr algn="l"/>
            <a:r>
              <a:rPr lang="en-US" dirty="0"/>
              <a:t>C</a:t>
            </a:r>
            <a:r>
              <a:rPr lang="en-US" dirty="0" smtClean="0"/>
              <a:t>ode Class</a:t>
            </a:r>
            <a:endParaRPr lang="en-GB" dirty="0"/>
          </a:p>
        </p:txBody>
      </p:sp>
      <p:sp>
        <p:nvSpPr>
          <p:cNvPr id="4" name="Tekstvak 3"/>
          <p:cNvSpPr txBox="1"/>
          <p:nvPr/>
        </p:nvSpPr>
        <p:spPr>
          <a:xfrm>
            <a:off x="1991570" y="4481028"/>
            <a:ext cx="7589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5" name="Tekstvak 14"/>
          <p:cNvSpPr txBox="1"/>
          <p:nvPr/>
        </p:nvSpPr>
        <p:spPr>
          <a:xfrm>
            <a:off x="4984810" y="4481028"/>
            <a:ext cx="7589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16" name="Tekstvak 15"/>
          <p:cNvSpPr txBox="1"/>
          <p:nvPr/>
        </p:nvSpPr>
        <p:spPr>
          <a:xfrm>
            <a:off x="1004935" y="1000360"/>
            <a:ext cx="751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composition of existing UIElements with some extra </a:t>
            </a:r>
            <a:r>
              <a:rPr lang="en-US" dirty="0" err="1" smtClean="0"/>
              <a:t>plumming</a:t>
            </a:r>
            <a:r>
              <a:rPr lang="en-US" dirty="0" smtClean="0"/>
              <a:t> code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</a:t>
            </a:r>
            <a:r>
              <a:rPr lang="en-US" dirty="0" smtClean="0"/>
              <a:t>hat is a user control</a:t>
            </a:r>
            <a:endParaRPr lang="en-GB" dirty="0"/>
          </a:p>
        </p:txBody>
      </p:sp>
      <p:sp>
        <p:nvSpPr>
          <p:cNvPr id="20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141" y="332656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what is a Custom Control</a:t>
            </a:r>
            <a:endParaRPr lang="en-GB" dirty="0"/>
          </a:p>
        </p:txBody>
      </p:sp>
      <p:sp>
        <p:nvSpPr>
          <p:cNvPr id="4" name="Rectangle 7"/>
          <p:cNvSpPr/>
          <p:nvPr/>
        </p:nvSpPr>
        <p:spPr>
          <a:xfrm>
            <a:off x="0" y="260648"/>
            <a:ext cx="186141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endParaRPr lang="en-GB" dirty="0"/>
          </a:p>
        </p:txBody>
      </p:sp>
      <p:sp>
        <p:nvSpPr>
          <p:cNvPr id="5" name="Rectangle 14"/>
          <p:cNvSpPr/>
          <p:nvPr/>
        </p:nvSpPr>
        <p:spPr>
          <a:xfrm>
            <a:off x="1763885" y="1683415"/>
            <a:ext cx="5616230" cy="23588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36000" rtlCol="0" anchor="b" anchorCtr="0"/>
          <a:lstStyle/>
          <a:p>
            <a:pPr algn="l"/>
            <a:r>
              <a:rPr lang="en-GB" dirty="0" smtClean="0"/>
              <a:t>Custom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3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20703</TotalTime>
  <Words>815</Words>
  <Application>Microsoft Office PowerPoint</Application>
  <PresentationFormat>Diavoorstelling (4:3)</PresentationFormat>
  <Paragraphs>234</Paragraphs>
  <Slides>40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Kelvin</dc:creator>
  <cp:lastModifiedBy>Kelvin</cp:lastModifiedBy>
  <cp:revision>47</cp:revision>
  <dcterms:created xsi:type="dcterms:W3CDTF">2013-02-06T21:42:09Z</dcterms:created>
  <dcterms:modified xsi:type="dcterms:W3CDTF">2013-03-09T11:00:31Z</dcterms:modified>
</cp:coreProperties>
</file>